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34"/>
  </p:notesMasterIdLst>
  <p:handoutMasterIdLst>
    <p:handoutMasterId r:id="rId35"/>
  </p:handoutMasterIdLst>
  <p:sldIdLst>
    <p:sldId id="256" r:id="rId3"/>
    <p:sldId id="356" r:id="rId4"/>
    <p:sldId id="395" r:id="rId5"/>
    <p:sldId id="403" r:id="rId6"/>
    <p:sldId id="357" r:id="rId7"/>
    <p:sldId id="318" r:id="rId8"/>
    <p:sldId id="405" r:id="rId9"/>
    <p:sldId id="383" r:id="rId10"/>
    <p:sldId id="393" r:id="rId11"/>
    <p:sldId id="399" r:id="rId12"/>
    <p:sldId id="406" r:id="rId13"/>
    <p:sldId id="385" r:id="rId14"/>
    <p:sldId id="386" r:id="rId15"/>
    <p:sldId id="337" r:id="rId16"/>
    <p:sldId id="407" r:id="rId17"/>
    <p:sldId id="387" r:id="rId18"/>
    <p:sldId id="388" r:id="rId19"/>
    <p:sldId id="389" r:id="rId20"/>
    <p:sldId id="404" r:id="rId21"/>
    <p:sldId id="390" r:id="rId22"/>
    <p:sldId id="391" r:id="rId23"/>
    <p:sldId id="392" r:id="rId24"/>
    <p:sldId id="409" r:id="rId25"/>
    <p:sldId id="341" r:id="rId26"/>
    <p:sldId id="323" r:id="rId27"/>
    <p:sldId id="382" r:id="rId28"/>
    <p:sldId id="381" r:id="rId29"/>
    <p:sldId id="312" r:id="rId30"/>
    <p:sldId id="265" r:id="rId31"/>
    <p:sldId id="287" r:id="rId32"/>
    <p:sldId id="31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3F1"/>
    <a:srgbClr val="658DC7"/>
    <a:srgbClr val="004D80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7146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orthington" userId="cc247c3f95e21207" providerId="LiveId" clId="{986DC0CE-7F00-413B-9BD6-8BCF60DA875B}"/>
    <pc:docChg chg="modSld sldOrd">
      <pc:chgData name="Lisa Worthington" userId="cc247c3f95e21207" providerId="LiveId" clId="{986DC0CE-7F00-413B-9BD6-8BCF60DA875B}" dt="2022-07-13T16:22:02.719" v="143" actId="20577"/>
      <pc:docMkLst>
        <pc:docMk/>
      </pc:docMkLst>
      <pc:sldChg chg="modSp mod">
        <pc:chgData name="Lisa Worthington" userId="cc247c3f95e21207" providerId="LiveId" clId="{986DC0CE-7F00-413B-9BD6-8BCF60DA875B}" dt="2022-07-13T16:22:02.719" v="143" actId="20577"/>
        <pc:sldMkLst>
          <pc:docMk/>
          <pc:sldMk cId="188728586" sldId="265"/>
        </pc:sldMkLst>
        <pc:spChg chg="mod">
          <ac:chgData name="Lisa Worthington" userId="cc247c3f95e21207" providerId="LiveId" clId="{986DC0CE-7F00-413B-9BD6-8BCF60DA875B}" dt="2022-07-13T16:22:02.719" v="143" actId="20577"/>
          <ac:spMkLst>
            <pc:docMk/>
            <pc:sldMk cId="188728586" sldId="265"/>
            <ac:spMk id="55297" creationId="{DFFAC147-A050-F045-836A-2678643C79E9}"/>
          </ac:spMkLst>
        </pc:spChg>
      </pc:sldChg>
      <pc:sldChg chg="modSp mod ord">
        <pc:chgData name="Lisa Worthington" userId="cc247c3f95e21207" providerId="LiveId" clId="{986DC0CE-7F00-413B-9BD6-8BCF60DA875B}" dt="2022-07-13T16:20:15.115" v="110" actId="20577"/>
        <pc:sldMkLst>
          <pc:docMk/>
          <pc:sldMk cId="516242153" sldId="312"/>
        </pc:sldMkLst>
        <pc:spChg chg="mod">
          <ac:chgData name="Lisa Worthington" userId="cc247c3f95e21207" providerId="LiveId" clId="{986DC0CE-7F00-413B-9BD6-8BCF60DA875B}" dt="2022-07-13T16:20:15.115" v="110" actId="20577"/>
          <ac:spMkLst>
            <pc:docMk/>
            <pc:sldMk cId="516242153" sldId="312"/>
            <ac:spMk id="57345" creationId="{0A0F1FD7-40E6-6B4E-9610-DA1AFCADF95C}"/>
          </ac:spMkLst>
        </pc:spChg>
      </pc:sldChg>
      <pc:sldChg chg="modSp mod">
        <pc:chgData name="Lisa Worthington" userId="cc247c3f95e21207" providerId="LiveId" clId="{986DC0CE-7F00-413B-9BD6-8BCF60DA875B}" dt="2022-07-13T16:19:29.987" v="94" actId="20577"/>
        <pc:sldMkLst>
          <pc:docMk/>
          <pc:sldMk cId="0" sldId="357"/>
        </pc:sldMkLst>
        <pc:spChg chg="mod">
          <ac:chgData name="Lisa Worthington" userId="cc247c3f95e21207" providerId="LiveId" clId="{986DC0CE-7F00-413B-9BD6-8BCF60DA875B}" dt="2022-07-13T16:19:29.987" v="94" actId="20577"/>
          <ac:spMkLst>
            <pc:docMk/>
            <pc:sldMk cId="0" sldId="357"/>
            <ac:spMk id="20482" creationId="{AA0895A2-B966-E34E-ACA2-B3D28CF2BDE4}"/>
          </ac:spMkLst>
        </pc:spChg>
      </pc:sldChg>
      <pc:sldChg chg="modSp mod">
        <pc:chgData name="Lisa Worthington" userId="cc247c3f95e21207" providerId="LiveId" clId="{986DC0CE-7F00-413B-9BD6-8BCF60DA875B}" dt="2022-07-13T16:13:16.244" v="35" actId="20577"/>
        <pc:sldMkLst>
          <pc:docMk/>
          <pc:sldMk cId="4283869508" sldId="381"/>
        </pc:sldMkLst>
        <pc:spChg chg="mod">
          <ac:chgData name="Lisa Worthington" userId="cc247c3f95e21207" providerId="LiveId" clId="{986DC0CE-7F00-413B-9BD6-8BCF60DA875B}" dt="2022-07-13T16:13:16.244" v="35" actId="20577"/>
          <ac:spMkLst>
            <pc:docMk/>
            <pc:sldMk cId="4283869508" sldId="381"/>
            <ac:spMk id="59393" creationId="{3A62322B-FEB9-0F42-AA65-50FB4B98FE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1984FC-0CA2-6B4D-8968-BD5F69F20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059B9-FA80-4146-A163-9CA0DF440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charset="0"/>
                <a:ea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D74F3C89-B194-EC43-AFC4-6DCB84D4F3D8}" type="datetimeFigureOut">
              <a:rPr lang="en-US" altLang="en-US"/>
              <a:pPr>
                <a:defRPr/>
              </a:pPr>
              <a:t>7/13/2022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D9A95-D90A-4241-B64D-0F14F0585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AAD12-A4BA-5843-BCAB-4AEE233F9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charset="0"/>
                <a:ea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B9B953DE-58BC-8A43-B2B7-2CBFC7E29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8163DF53-275C-864F-908B-E3A6DBC58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15B796D-8DB1-1542-9F5C-9F23719EFBD7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556E925-0D10-424C-B3E1-6F06AFD60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21FF763-C961-2847-86BE-09F14D8F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Gill Sans" panose="020B0502020104020203" pitchFamily="34" charset="-79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15DAF0BF-8A1F-CE43-B175-943BF4088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0E9696D-F7F1-9540-BA46-3C497BBC0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Material of pontoon surface</a:t>
            </a:r>
          </a:p>
        </p:txBody>
      </p:sp>
    </p:spTree>
    <p:extLst>
      <p:ext uri="{BB962C8B-B14F-4D97-AF65-F5344CB8AC3E}">
        <p14:creationId xmlns:p14="http://schemas.microsoft.com/office/powerpoint/2010/main" val="377477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009E6B2D-E1A8-CE45-8488-8F4870DBB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20054E-73E9-E641-A58E-F379C9F90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Material of pontoon surface</a:t>
            </a:r>
          </a:p>
        </p:txBody>
      </p:sp>
    </p:spTree>
    <p:extLst>
      <p:ext uri="{BB962C8B-B14F-4D97-AF65-F5344CB8AC3E}">
        <p14:creationId xmlns:p14="http://schemas.microsoft.com/office/powerpoint/2010/main" val="1160415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85B29533-775F-3740-8E00-AEA3C34FC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FF27909-074E-C14C-90BC-2EA1B3909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Material of pontoon surface</a:t>
            </a:r>
          </a:p>
        </p:txBody>
      </p:sp>
    </p:spTree>
    <p:extLst>
      <p:ext uri="{BB962C8B-B14F-4D97-AF65-F5344CB8AC3E}">
        <p14:creationId xmlns:p14="http://schemas.microsoft.com/office/powerpoint/2010/main" val="144650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AC691A05-F903-7F4E-B659-2AF406F3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9509F80-D64F-7D43-BEEC-B51585012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A5B38801-AE24-424F-A554-CEB17A869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24141F9-5754-B04F-9E4B-C30FD8058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Name of athletes lounge building?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26">
            <a:extLst>
              <a:ext uri="{FF2B5EF4-FFF2-40B4-BE49-F238E27FC236}">
                <a16:creationId xmlns:a16="http://schemas.microsoft.com/office/drawing/2014/main" id="{BD4D2B98-74D6-574A-9EC1-16E9E9CE2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1027">
            <a:extLst>
              <a:ext uri="{FF2B5EF4-FFF2-40B4-BE49-F238E27FC236}">
                <a16:creationId xmlns:a16="http://schemas.microsoft.com/office/drawing/2014/main" id="{F1331556-A21A-BC43-B58C-F3B01BAF9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56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26">
            <a:extLst>
              <a:ext uri="{FF2B5EF4-FFF2-40B4-BE49-F238E27FC236}">
                <a16:creationId xmlns:a16="http://schemas.microsoft.com/office/drawing/2014/main" id="{9454DAB8-D4EA-5A4D-868D-0A78D6B97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1027">
            <a:extLst>
              <a:ext uri="{FF2B5EF4-FFF2-40B4-BE49-F238E27FC236}">
                <a16:creationId xmlns:a16="http://schemas.microsoft.com/office/drawing/2014/main" id="{9B9B3A50-4D61-5E49-B2A9-35DA8CF7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239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26">
            <a:extLst>
              <a:ext uri="{FF2B5EF4-FFF2-40B4-BE49-F238E27FC236}">
                <a16:creationId xmlns:a16="http://schemas.microsoft.com/office/drawing/2014/main" id="{7D3CEEEF-CD64-0A47-A605-D1AD70F5F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1027">
            <a:extLst>
              <a:ext uri="{FF2B5EF4-FFF2-40B4-BE49-F238E27FC236}">
                <a16:creationId xmlns:a16="http://schemas.microsoft.com/office/drawing/2014/main" id="{EC5AF50C-14AF-B043-8E0D-80FC59B10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844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26">
            <a:extLst>
              <a:ext uri="{FF2B5EF4-FFF2-40B4-BE49-F238E27FC236}">
                <a16:creationId xmlns:a16="http://schemas.microsoft.com/office/drawing/2014/main" id="{644207F9-5E78-6243-A9E0-7B7E96FA9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1027">
            <a:extLst>
              <a:ext uri="{FF2B5EF4-FFF2-40B4-BE49-F238E27FC236}">
                <a16:creationId xmlns:a16="http://schemas.microsoft.com/office/drawing/2014/main" id="{59A9F201-A95D-864D-9D5E-E5112CF7D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14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314D7E91-6FD6-BE46-A269-18E56FA7A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79CD6C2-A3DE-D543-A672-D9B415D75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Swim lineup 5 min earlier than cos for all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D5C3B6A-46D1-DE42-A378-CA0B3B29F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CFAB8B6-9344-2E46-92EA-8D00080D5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Swim lineup 5 min earlier than cos for all</a:t>
            </a:r>
          </a:p>
        </p:txBody>
      </p:sp>
    </p:spTree>
    <p:extLst>
      <p:ext uri="{BB962C8B-B14F-4D97-AF65-F5344CB8AC3E}">
        <p14:creationId xmlns:p14="http://schemas.microsoft.com/office/powerpoint/2010/main" val="160815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D5C3B6A-46D1-DE42-A378-CA0B3B29F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CFAB8B6-9344-2E46-92EA-8D00080D5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Swim lineup 5 min earlier than cos for all</a:t>
            </a:r>
          </a:p>
        </p:txBody>
      </p:sp>
    </p:spTree>
    <p:extLst>
      <p:ext uri="{BB962C8B-B14F-4D97-AF65-F5344CB8AC3E}">
        <p14:creationId xmlns:p14="http://schemas.microsoft.com/office/powerpoint/2010/main" val="126887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D5C3B6A-46D1-DE42-A378-CA0B3B29F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CFAB8B6-9344-2E46-92EA-8D00080D5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Swim lineup 5 min earlier than cos for all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CC8194BF-4ED6-8641-84AA-6583C378A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C4ECFD9-3C23-9145-AE4F-A34FD87DF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Name of athletes lounge building?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3FAE85F3-E881-2A46-A96E-70B4A3DED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B4A34F6-D972-6A49-95F4-515AA8749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Material of pontoon surface</a:t>
            </a:r>
          </a:p>
        </p:txBody>
      </p:sp>
    </p:spTree>
    <p:extLst>
      <p:ext uri="{BB962C8B-B14F-4D97-AF65-F5344CB8AC3E}">
        <p14:creationId xmlns:p14="http://schemas.microsoft.com/office/powerpoint/2010/main" val="174683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D5C3B6A-46D1-DE42-A378-CA0B3B29F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CFAB8B6-9344-2E46-92EA-8D00080D5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Swim lineup 5 min earlier than cos for all</a:t>
            </a:r>
          </a:p>
        </p:txBody>
      </p:sp>
    </p:spTree>
    <p:extLst>
      <p:ext uri="{BB962C8B-B14F-4D97-AF65-F5344CB8AC3E}">
        <p14:creationId xmlns:p14="http://schemas.microsoft.com/office/powerpoint/2010/main" val="360917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3FAE85F3-E881-2A46-A96E-70B4A3DED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B4A34F6-D972-6A49-95F4-515AA8749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Material of pontoon surface</a:t>
            </a:r>
          </a:p>
        </p:txBody>
      </p:sp>
    </p:spTree>
    <p:extLst>
      <p:ext uri="{BB962C8B-B14F-4D97-AF65-F5344CB8AC3E}">
        <p14:creationId xmlns:p14="http://schemas.microsoft.com/office/powerpoint/2010/main" val="427665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C3788750-4EA7-044E-83D7-E808DE7917E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ED0E5-AB7B-BE44-A2CA-F001ADB43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9144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82CEF7CD-8D94-9840-BA58-A60B6D20F6E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AC50-6DE7-2346-8175-67439FD23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9522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16D6D9A3-B3A5-2A4A-9870-0195AC49D2C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C1178-304A-1A46-BB1F-65E5148E4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724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D9C5A6B-6ACE-7C46-8EE4-DF192CD7C01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95B24-A2BB-FC43-9720-F222AA145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9398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584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9620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4108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6256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70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9173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40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512A4DD8-C340-704A-A807-7F7DF0E4974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4B2-25D8-E243-AA3B-6ABD927D4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2627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146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2901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1882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1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8059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BAB6667A-BA90-7949-93C7-95E5192B707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43F0-230F-1940-83D9-F193D279B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9727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2463FAB-1000-FD4D-8A25-3F16D97F03D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B67B-188A-9040-8F59-80405A80D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48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C4B82CA4-88A2-C348-8420-BB1C2DF762A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14808-588C-DD47-BC83-254180321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8611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7A7E9466-233E-A44F-95ED-35917D3C53E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3DC5-268B-874C-B9C5-1A762293C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9138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9CC6C6B-51EC-FC47-AC89-1A6494E7E4F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18D9-687D-F140-AF0A-5ECD21BAD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947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2B6CF5E4-1DC8-F141-AEDB-E0AD2C57E0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F716-9804-9649-970E-91F2D358E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322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3E17AA4-DB6F-4E49-B212-B0F9A4CEAB5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FF2F8-7097-E044-8A3F-11618395B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3744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3D1ACE37-CAB7-E445-9EFB-E0B07F7E6F9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</a:lstStyle>
          <a:p>
            <a:pPr>
              <a:defRPr/>
            </a:pPr>
            <a:fld id="{00EAC244-2695-EC49-A978-91077FE99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81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ヒラギノ角ゴ ProN W3" charset="0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N W3" charset="0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N W3" charset="0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N W3" charset="0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N W3" charset="0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N W3" charset="0"/>
          <a:sym typeface="Arial" panose="020B060402020202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A0BC2EF1-2C69-BA4E-92E7-DEB5C949C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ヒラギノ角ゴ ProN W3" charset="0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cs typeface="ヒラギノ角ゴ ProN W3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cs typeface="ヒラギノ角ゴ ProN W3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cs typeface="ヒラギノ角ゴ ProN W3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cs typeface="ヒラギノ角ゴ ProN W3" charset="0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N W3" charset="0"/>
          <a:sym typeface="Gill Sans" panose="020B0502020104020203" pitchFamily="34" charset="-79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N W3" charset="0"/>
          <a:sym typeface="Gill Sans" panose="020B0502020104020203" pitchFamily="34" charset="-79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N W3" charset="0"/>
          <a:sym typeface="Gill Sans" panose="020B0502020104020203" pitchFamily="34" charset="-79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N W3" charset="0"/>
          <a:sym typeface="Gill Sans" panose="020B0502020104020203" pitchFamily="34" charset="-79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N W3" charset="0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>
            <a:extLst>
              <a:ext uri="{FF2B5EF4-FFF2-40B4-BE49-F238E27FC236}">
                <a16:creationId xmlns:a16="http://schemas.microsoft.com/office/drawing/2014/main" id="{507F1BDB-A1B3-3944-8943-7BA4535EBA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3F78ABB8-3C2F-0945-8C9C-2DAE00D02315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/>
              <a:t>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E276AB5-0E42-8D4C-B73E-2C4B519F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313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USA Triathlon </a:t>
            </a:r>
            <a:br>
              <a:rPr lang="en-US" altLang="en-US" sz="48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</a:br>
            <a:r>
              <a:rPr lang="en-US" altLang="en-US" sz="48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Youth &amp; Junior Draft Legal Cup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Monroe, WA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     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July 16, 2022</a:t>
            </a:r>
            <a:endParaRPr lang="en-US" altLang="en-US" sz="1600" b="1" dirty="0">
              <a:solidFill>
                <a:schemeClr val="tx1"/>
              </a:solidFill>
              <a:latin typeface="Calibri" panose="020F0502020204030204" pitchFamily="34" charset="0"/>
              <a:sym typeface="Lucida Grande" panose="020B0600040502020204" pitchFamily="34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Race Director: Lisa Worthington</a:t>
            </a: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Lead Official: Craig </a:t>
            </a:r>
            <a:r>
              <a:rPr lang="en-US" altLang="en-US" sz="3200" b="1" dirty="0" err="1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Hanken</a:t>
            </a:r>
            <a:endParaRPr lang="en-US" altLang="en-US" sz="3200" b="1" dirty="0">
              <a:solidFill>
                <a:schemeClr val="tx1"/>
              </a:solidFill>
              <a:latin typeface="Calibri" panose="020F0502020204030204" pitchFamily="34" charset="0"/>
              <a:sym typeface="Lucida Grande" panose="020B06000405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E8326E-26FE-8743-A11E-0335CCD7E910}"/>
              </a:ext>
            </a:extLst>
          </p:cNvPr>
          <p:cNvSpPr/>
          <p:nvPr/>
        </p:nvSpPr>
        <p:spPr bwMode="auto">
          <a:xfrm>
            <a:off x="543911" y="1905000"/>
            <a:ext cx="7924800" cy="12192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sym typeface="Gill Sans" charset="0"/>
              </a:rPr>
              <a:t>Water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25A5E-A947-9845-91B6-D90D94C2885A}"/>
              </a:ext>
            </a:extLst>
          </p:cNvPr>
          <p:cNvCxnSpPr>
            <a:cxnSpLocks/>
          </p:cNvCxnSpPr>
          <p:nvPr/>
        </p:nvCxnSpPr>
        <p:spPr bwMode="auto">
          <a:xfrm>
            <a:off x="543911" y="4267200"/>
            <a:ext cx="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75AA8E-F922-C543-83C5-E62E2FBE351C}"/>
              </a:ext>
            </a:extLst>
          </p:cNvPr>
          <p:cNvCxnSpPr/>
          <p:nvPr/>
        </p:nvCxnSpPr>
        <p:spPr bwMode="auto">
          <a:xfrm>
            <a:off x="8489732" y="3810000"/>
            <a:ext cx="0" cy="1676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A6F96C-98FF-294F-992B-18BC18B9B743}"/>
              </a:ext>
            </a:extLst>
          </p:cNvPr>
          <p:cNvCxnSpPr>
            <a:cxnSpLocks/>
          </p:cNvCxnSpPr>
          <p:nvPr/>
        </p:nvCxnSpPr>
        <p:spPr bwMode="auto">
          <a:xfrm flipH="1">
            <a:off x="543911" y="5486400"/>
            <a:ext cx="79773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Down Arrow 29">
            <a:extLst>
              <a:ext uri="{FF2B5EF4-FFF2-40B4-BE49-F238E27FC236}">
                <a16:creationId xmlns:a16="http://schemas.microsoft.com/office/drawing/2014/main" id="{06C8EC13-20B9-B940-9338-F122C76834E8}"/>
              </a:ext>
            </a:extLst>
          </p:cNvPr>
          <p:cNvSpPr/>
          <p:nvPr/>
        </p:nvSpPr>
        <p:spPr bwMode="auto">
          <a:xfrm rot="10800000">
            <a:off x="1692164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537561CC-3C0D-284C-9E71-A3278301AD2C}"/>
              </a:ext>
            </a:extLst>
          </p:cNvPr>
          <p:cNvSpPr/>
          <p:nvPr/>
        </p:nvSpPr>
        <p:spPr bwMode="auto">
          <a:xfrm rot="10800000">
            <a:off x="2448909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F831E637-C014-D646-A5E2-9014EF1EFF7D}"/>
              </a:ext>
            </a:extLst>
          </p:cNvPr>
          <p:cNvSpPr/>
          <p:nvPr/>
        </p:nvSpPr>
        <p:spPr bwMode="auto">
          <a:xfrm rot="10800000">
            <a:off x="3153102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33ACDA48-B967-0E44-BDA9-80A2ED32B327}"/>
              </a:ext>
            </a:extLst>
          </p:cNvPr>
          <p:cNvSpPr/>
          <p:nvPr/>
        </p:nvSpPr>
        <p:spPr bwMode="auto">
          <a:xfrm rot="10800000">
            <a:off x="3846785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9A359D39-F69D-2343-B22C-D7FD7DF620C4}"/>
              </a:ext>
            </a:extLst>
          </p:cNvPr>
          <p:cNvSpPr/>
          <p:nvPr/>
        </p:nvSpPr>
        <p:spPr bwMode="auto">
          <a:xfrm rot="10800000">
            <a:off x="4561489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3EC4F225-206D-164B-8AAF-563F73B64E85}"/>
              </a:ext>
            </a:extLst>
          </p:cNvPr>
          <p:cNvSpPr/>
          <p:nvPr/>
        </p:nvSpPr>
        <p:spPr bwMode="auto">
          <a:xfrm rot="10800000">
            <a:off x="5307724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63F944C8-531E-F84A-BE61-D089AD3A6650}"/>
              </a:ext>
            </a:extLst>
          </p:cNvPr>
          <p:cNvSpPr/>
          <p:nvPr/>
        </p:nvSpPr>
        <p:spPr bwMode="auto">
          <a:xfrm rot="10800000">
            <a:off x="5990897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88F4D491-7E88-C14E-AD25-DB2F4D94A353}"/>
              </a:ext>
            </a:extLst>
          </p:cNvPr>
          <p:cNvSpPr/>
          <p:nvPr/>
        </p:nvSpPr>
        <p:spPr bwMode="auto">
          <a:xfrm rot="10800000">
            <a:off x="6716111" y="4267200"/>
            <a:ext cx="381000" cy="598714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9B72A-03A3-4E12-86B8-4DBAA7270FF5}"/>
              </a:ext>
            </a:extLst>
          </p:cNvPr>
          <p:cNvSpPr/>
          <p:nvPr/>
        </p:nvSpPr>
        <p:spPr bwMode="auto">
          <a:xfrm>
            <a:off x="765077" y="3668488"/>
            <a:ext cx="7696190" cy="457200"/>
          </a:xfrm>
          <a:prstGeom prst="rect">
            <a:avLst/>
          </a:prstGeom>
          <a:solidFill>
            <a:srgbClr val="3BA3F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278F8-7D95-8BB5-C994-4FE6FB77365B}"/>
              </a:ext>
            </a:extLst>
          </p:cNvPr>
          <p:cNvSpPr txBox="1"/>
          <p:nvPr/>
        </p:nvSpPr>
        <p:spPr>
          <a:xfrm>
            <a:off x="4334686" y="3169073"/>
            <a:ext cx="16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53323-3829-4765-52E9-B81B43BDB6FB}"/>
              </a:ext>
            </a:extLst>
          </p:cNvPr>
          <p:cNvSpPr/>
          <p:nvPr/>
        </p:nvSpPr>
        <p:spPr bwMode="auto">
          <a:xfrm>
            <a:off x="1577548" y="3690261"/>
            <a:ext cx="45719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AA6FF-3AA8-39AA-E21D-247407724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303" y="3644062"/>
            <a:ext cx="73158" cy="48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94F2E-7D41-8435-BE23-7D01F7295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65" y="3673929"/>
            <a:ext cx="73158" cy="481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35BE77-A5A2-1596-4643-AE9A67596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34" y="3649777"/>
            <a:ext cx="73158" cy="481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C49C0E-61AD-2D5D-6E85-552E3982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296" y="3631642"/>
            <a:ext cx="91008" cy="481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ECBC13-E58F-C67C-A952-29AA3FF9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03" y="3637294"/>
            <a:ext cx="73158" cy="4816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184F2D-F9F9-4240-B5A1-BFD4D48E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91" y="3614261"/>
            <a:ext cx="73158" cy="4816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C18E43-7AB9-7A2E-C18D-3B98306EF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38" y="3659065"/>
            <a:ext cx="73158" cy="4816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FCCFF9-B721-B2AC-9E9B-190F3716E669}"/>
              </a:ext>
            </a:extLst>
          </p:cNvPr>
          <p:cNvSpPr txBox="1"/>
          <p:nvPr/>
        </p:nvSpPr>
        <p:spPr>
          <a:xfrm>
            <a:off x="7012645" y="3764460"/>
            <a:ext cx="1355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mat</a:t>
            </a:r>
          </a:p>
        </p:txBody>
      </p:sp>
    </p:spTree>
    <p:extLst>
      <p:ext uri="{BB962C8B-B14F-4D97-AF65-F5344CB8AC3E}">
        <p14:creationId xmlns:p14="http://schemas.microsoft.com/office/powerpoint/2010/main" val="311656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00190-8C11-2DAC-4A53-4D9BA18AE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18889" r="35834" b="11482"/>
          <a:stretch/>
        </p:blipFill>
        <p:spPr>
          <a:xfrm>
            <a:off x="3368039" y="80457"/>
            <a:ext cx="4800601" cy="6636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07BF4C-82F1-0CFC-F05B-71FE6531C6A1}"/>
              </a:ext>
            </a:extLst>
          </p:cNvPr>
          <p:cNvSpPr txBox="1"/>
          <p:nvPr/>
        </p:nvSpPr>
        <p:spPr>
          <a:xfrm>
            <a:off x="4343400" y="838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Swim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95744-05F1-BEA0-0F04-71C6F09B274F}"/>
              </a:ext>
            </a:extLst>
          </p:cNvPr>
          <p:cNvSpPr/>
          <p:nvPr/>
        </p:nvSpPr>
        <p:spPr bwMode="auto">
          <a:xfrm>
            <a:off x="5334000" y="3352800"/>
            <a:ext cx="45719" cy="22098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96210-06E6-7E6F-FC85-F20870DAD897}"/>
              </a:ext>
            </a:extLst>
          </p:cNvPr>
          <p:cNvSpPr/>
          <p:nvPr/>
        </p:nvSpPr>
        <p:spPr bwMode="auto">
          <a:xfrm>
            <a:off x="5334000" y="3352800"/>
            <a:ext cx="457200" cy="4571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1CEEF-339D-5EC5-AF58-6DF518878E48}"/>
              </a:ext>
            </a:extLst>
          </p:cNvPr>
          <p:cNvSpPr/>
          <p:nvPr/>
        </p:nvSpPr>
        <p:spPr bwMode="auto">
          <a:xfrm>
            <a:off x="5745481" y="3398519"/>
            <a:ext cx="45719" cy="196596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3F563E-78DB-E743-24E6-543FE06890C9}"/>
              </a:ext>
            </a:extLst>
          </p:cNvPr>
          <p:cNvSpPr/>
          <p:nvPr/>
        </p:nvSpPr>
        <p:spPr bwMode="auto">
          <a:xfrm>
            <a:off x="5379719" y="4495800"/>
            <a:ext cx="365762" cy="4571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128373-7D46-159C-5DAE-6D4C0119A135}"/>
              </a:ext>
            </a:extLst>
          </p:cNvPr>
          <p:cNvCxnSpPr/>
          <p:nvPr/>
        </p:nvCxnSpPr>
        <p:spPr bwMode="auto">
          <a:xfrm flipV="1">
            <a:off x="5181600" y="4724400"/>
            <a:ext cx="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CC416D-0BE7-64B5-7BDB-221C0F260B44}"/>
              </a:ext>
            </a:extLst>
          </p:cNvPr>
          <p:cNvCxnSpPr/>
          <p:nvPr/>
        </p:nvCxnSpPr>
        <p:spPr bwMode="auto">
          <a:xfrm>
            <a:off x="5943600" y="4724400"/>
            <a:ext cx="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15E9DC-0E5B-AF24-181E-3D48A49CBE92}"/>
              </a:ext>
            </a:extLst>
          </p:cNvPr>
          <p:cNvCxnSpPr/>
          <p:nvPr/>
        </p:nvCxnSpPr>
        <p:spPr bwMode="auto">
          <a:xfrm>
            <a:off x="5379719" y="3200400"/>
            <a:ext cx="36576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502C5F-499D-60E1-1646-D194F2B1C32E}"/>
              </a:ext>
            </a:extLst>
          </p:cNvPr>
          <p:cNvCxnSpPr>
            <a:cxnSpLocks/>
          </p:cNvCxnSpPr>
          <p:nvPr/>
        </p:nvCxnSpPr>
        <p:spPr bwMode="auto">
          <a:xfrm>
            <a:off x="5379719" y="4381500"/>
            <a:ext cx="365762" cy="19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627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752FE4D-E3DB-944E-A95D-51F53EEEDF33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Youth Swim Course – 375M (1 Lap)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Beach start with short run to water.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Clockwise – 1 Lap (buoys on right).</a:t>
            </a:r>
            <a:endParaRPr lang="en-US" altLang="en-US" sz="1800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latin typeface="Calibri" charset="0"/>
                <a:sym typeface="Lucida Grande" charset="0"/>
              </a:rPr>
              <a:t>Cap and chip in your race packet.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Select one space between white lines on beach behind blue mat on start line.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“You Are Now In The Hands of the Starter”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“On Your Mark!” – (move into position on mat) Air horn starts race.</a:t>
            </a:r>
          </a:p>
        </p:txBody>
      </p:sp>
    </p:spTree>
    <p:extLst>
      <p:ext uri="{BB962C8B-B14F-4D97-AF65-F5344CB8AC3E}">
        <p14:creationId xmlns:p14="http://schemas.microsoft.com/office/powerpoint/2010/main" val="3494835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76B842E-76AB-0E4B-A30C-F4C6F0819A1E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Junior Swim Course – 750M (1 Lap)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Beach start with short run to water.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Clockwise – 1 Lap (buoys on right).</a:t>
            </a:r>
            <a:endParaRPr lang="en-US" altLang="en-US" sz="1800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latin typeface="Calibri" charset="0"/>
                <a:sym typeface="Lucida Grande" charset="0"/>
              </a:rPr>
              <a:t>Cap and chip in your race packet.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Select one space between blue line on </a:t>
            </a:r>
            <a:r>
              <a:rPr lang="en-US" altLang="en-US" sz="2400" dirty="0" err="1">
                <a:solidFill>
                  <a:schemeClr val="tx1"/>
                </a:solidFill>
                <a:latin typeface="Calibri" charset="0"/>
                <a:sym typeface="Lucida Grande" charset="0"/>
              </a:rPr>
              <a:t>beac</a:t>
            </a: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 behind blue mat.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“You Are Now In The Hands of the Starter”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“On Your Mark!” –(move onto mat)  Air horn starts race.</a:t>
            </a:r>
          </a:p>
          <a:p>
            <a:pPr eaLnBrk="1" hangingPunct="1">
              <a:spcBef>
                <a:spcPts val="1500"/>
              </a:spcBef>
              <a:buSzPct val="100000"/>
              <a:defRPr/>
            </a:pPr>
            <a:endParaRPr lang="en-US" altLang="en-US" sz="2400" dirty="0">
              <a:solidFill>
                <a:schemeClr val="tx1"/>
              </a:solidFill>
              <a:latin typeface="Calibri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832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2A54B00-565D-5E4E-8796-43C21D8C6347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78105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/>
          <a:p>
            <a:pPr eaLnBrk="1" hangingPunct="1">
              <a:spcBef>
                <a:spcPts val="15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Transition 1</a:t>
            </a:r>
            <a:endParaRPr lang="en-US" sz="1800" b="1" dirty="0">
              <a:solidFill>
                <a:schemeClr val="tx1"/>
              </a:solidFill>
              <a:latin typeface="Calibri"/>
              <a:ea typeface="ヒラギノ角ゴ ProN W3" charset="0"/>
              <a:cs typeface="Calibri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All used equipment must go in Transition Bin.</a:t>
            </a:r>
          </a:p>
        </p:txBody>
      </p:sp>
    </p:spTree>
    <p:extLst>
      <p:ext uri="{BB962C8B-B14F-4D97-AF65-F5344CB8AC3E}">
        <p14:creationId xmlns:p14="http://schemas.microsoft.com/office/powerpoint/2010/main" val="3089586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2F9F4-26A7-AADB-064C-CC6A996F8CEF}"/>
              </a:ext>
            </a:extLst>
          </p:cNvPr>
          <p:cNvSpPr txBox="1"/>
          <p:nvPr/>
        </p:nvSpPr>
        <p:spPr>
          <a:xfrm>
            <a:off x="4593771" y="5562600"/>
            <a:ext cx="2103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AEC71-2814-0E5F-F0B8-B14FDA9A9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2963" r="12501" b="15926"/>
          <a:stretch/>
        </p:blipFill>
        <p:spPr>
          <a:xfrm rot="16200000">
            <a:off x="1600200" y="1524000"/>
            <a:ext cx="64008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5D744D-BDB1-AE4B-2800-6B464BD9D7B2}"/>
              </a:ext>
            </a:extLst>
          </p:cNvPr>
          <p:cNvSpPr txBox="1"/>
          <p:nvPr/>
        </p:nvSpPr>
        <p:spPr>
          <a:xfrm>
            <a:off x="3093720" y="1143000"/>
            <a:ext cx="2697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Bike</a:t>
            </a:r>
          </a:p>
        </p:txBody>
      </p:sp>
    </p:spTree>
    <p:extLst>
      <p:ext uri="{BB962C8B-B14F-4D97-AF65-F5344CB8AC3E}">
        <p14:creationId xmlns:p14="http://schemas.microsoft.com/office/powerpoint/2010/main" val="10081276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98CED4B-04A0-C242-A2BF-B6314C840D29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Youth Bike Course – 10K = 2 Laps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Counter-clockwise direction.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Wheel Pit located in median of the road across from transition.</a:t>
            </a:r>
            <a:b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to park exit. </a:t>
            </a:r>
            <a:r>
              <a:rPr lang="en-US" altLang="en-US" sz="20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(Drop off well-marked wheels at Transition prior to </a:t>
            </a:r>
            <a:br>
              <a:rPr lang="en-US" altLang="en-US" sz="20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Transition closing. Wheels will not be accepted at the Wheel Pit.)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Lap Out / Overlap rule is NOT in effect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Use caution behind school and  at exit/entrance </a:t>
            </a:r>
            <a:b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of park.</a:t>
            </a:r>
          </a:p>
        </p:txBody>
      </p:sp>
    </p:spTree>
    <p:extLst>
      <p:ext uri="{BB962C8B-B14F-4D97-AF65-F5344CB8AC3E}">
        <p14:creationId xmlns:p14="http://schemas.microsoft.com/office/powerpoint/2010/main" val="19252248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5B44283-912A-8B43-B9BC-6CC3F5377DFF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Junior Bike Course – 20K = 4 Laps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Counter-clockwise direction.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Wheel Pit located in median of road across from transition.</a:t>
            </a:r>
            <a:b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(Drop off well-marked wheels at Transition prior to </a:t>
            </a:r>
            <a:br>
              <a:rPr lang="en-US" altLang="en-US" sz="20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Transition closing. Wheels will not be accepted at the Wheel Pit.)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Lap Out / Overlap rule IS in effect.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Use caution behind school and at exit/entrance </a:t>
            </a:r>
            <a:b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of park.</a:t>
            </a:r>
          </a:p>
        </p:txBody>
      </p:sp>
    </p:spTree>
    <p:extLst>
      <p:ext uri="{BB962C8B-B14F-4D97-AF65-F5344CB8AC3E}">
        <p14:creationId xmlns:p14="http://schemas.microsoft.com/office/powerpoint/2010/main" val="31150541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F73F595-CE14-4A4F-8F2B-AD2D54CC8EEB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78105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/>
          <a:p>
            <a:pPr eaLnBrk="1" hangingPunct="1">
              <a:spcBef>
                <a:spcPts val="15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Transition 2</a:t>
            </a:r>
            <a:endParaRPr lang="en-US" sz="1800" b="1" dirty="0">
              <a:solidFill>
                <a:schemeClr val="tx1"/>
              </a:solidFill>
              <a:latin typeface="Calibri"/>
              <a:ea typeface="ヒラギノ角ゴ ProN W3" charset="0"/>
              <a:cs typeface="Calibri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Rack bike by seat, or both handlebars/both brake levers.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All used equipment must go in Transition Bin.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Calibri"/>
              <a:ea typeface="ヒラギノ角ゴ ProN W3" charset="0"/>
              <a:cs typeface="Calibri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299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CD604C-EEA5-03BF-8582-9B35FEB21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9" t="1495" r="36167" b="11777"/>
          <a:stretch/>
        </p:blipFill>
        <p:spPr>
          <a:xfrm>
            <a:off x="1219200" y="114300"/>
            <a:ext cx="6400800" cy="6629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50A187-246D-E573-467F-8615BAF76342}"/>
              </a:ext>
            </a:extLst>
          </p:cNvPr>
          <p:cNvCxnSpPr/>
          <p:nvPr/>
        </p:nvCxnSpPr>
        <p:spPr bwMode="auto">
          <a:xfrm flipH="1">
            <a:off x="3962400" y="5715000"/>
            <a:ext cx="609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DE0E0F-55FA-88D7-A534-E21944C565CE}"/>
              </a:ext>
            </a:extLst>
          </p:cNvPr>
          <p:cNvCxnSpPr/>
          <p:nvPr/>
        </p:nvCxnSpPr>
        <p:spPr bwMode="auto">
          <a:xfrm flipV="1">
            <a:off x="3124200" y="2362200"/>
            <a:ext cx="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0DC19C-87E7-53B0-97AA-5D0A16A154DF}"/>
              </a:ext>
            </a:extLst>
          </p:cNvPr>
          <p:cNvCxnSpPr/>
          <p:nvPr/>
        </p:nvCxnSpPr>
        <p:spPr bwMode="auto">
          <a:xfrm>
            <a:off x="4495800" y="533400"/>
            <a:ext cx="533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B621A-C7D4-ACCC-A9CB-9AFC9C649816}"/>
              </a:ext>
            </a:extLst>
          </p:cNvPr>
          <p:cNvCxnSpPr/>
          <p:nvPr/>
        </p:nvCxnSpPr>
        <p:spPr bwMode="auto">
          <a:xfrm flipH="1">
            <a:off x="5181600" y="1600200"/>
            <a:ext cx="228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FFC35D-F59B-0FC9-51F6-95876625C7F2}"/>
              </a:ext>
            </a:extLst>
          </p:cNvPr>
          <p:cNvCxnSpPr/>
          <p:nvPr/>
        </p:nvCxnSpPr>
        <p:spPr bwMode="auto">
          <a:xfrm flipH="1">
            <a:off x="5410200" y="5105400"/>
            <a:ext cx="152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3A4DB74-62F0-3532-BCA3-F3675118B945}"/>
              </a:ext>
            </a:extLst>
          </p:cNvPr>
          <p:cNvSpPr txBox="1"/>
          <p:nvPr/>
        </p:nvSpPr>
        <p:spPr>
          <a:xfrm>
            <a:off x="1600200" y="4800600"/>
            <a:ext cx="1904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RUN</a:t>
            </a:r>
          </a:p>
        </p:txBody>
      </p:sp>
    </p:spTree>
    <p:extLst>
      <p:ext uri="{BB962C8B-B14F-4D97-AF65-F5344CB8AC3E}">
        <p14:creationId xmlns:p14="http://schemas.microsoft.com/office/powerpoint/2010/main" val="28430620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839E4B34-1123-2847-8E15-786790EF5A2D}"/>
              </a:ext>
            </a:extLst>
          </p:cNvPr>
          <p:cNvSpPr>
            <a:spLocks/>
          </p:cNvSpPr>
          <p:nvPr/>
        </p:nvSpPr>
        <p:spPr bwMode="auto">
          <a:xfrm>
            <a:off x="647700" y="1905000"/>
            <a:ext cx="7810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Local Organizing Committee (LOC)</a:t>
            </a: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 Lisa Worthington – Finish Strong Events</a:t>
            </a:r>
          </a:p>
          <a:p>
            <a:pPr eaLnBrk="1" hangingPunct="1">
              <a:spcBef>
                <a:spcPts val="1500"/>
              </a:spcBef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Katie Darrow – City of Monroe</a:t>
            </a:r>
          </a:p>
          <a:p>
            <a:pPr eaLnBrk="1" hangingPunct="1">
              <a:spcBef>
                <a:spcPts val="1500"/>
              </a:spcBef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 Tammy Dunn – Snohomish County Sports Commission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3B6F1A7-505E-F74E-9134-2DFF8EF70B59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Youth Run Course – 2.5K = 1 Lap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Clockwise around Lake </a:t>
            </a:r>
            <a:r>
              <a:rPr lang="en-US" altLang="en-US" sz="2400" dirty="0" err="1">
                <a:solidFill>
                  <a:schemeClr val="tx1"/>
                </a:solidFill>
                <a:latin typeface="Calibri" charset="0"/>
                <a:sym typeface="Lucida Grande" charset="0"/>
              </a:rPr>
              <a:t>Tye</a:t>
            </a: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3 Aid Stations with cup water on the course.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All right hand turns.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Finish line in the parking lot of Lake </a:t>
            </a:r>
            <a:r>
              <a:rPr lang="en-US" altLang="en-US" sz="2400" dirty="0" err="1">
                <a:solidFill>
                  <a:schemeClr val="tx1"/>
                </a:solidFill>
                <a:latin typeface="Calibri" charset="0"/>
                <a:sym typeface="Lucida Grande" charset="0"/>
              </a:rPr>
              <a:t>Tye</a:t>
            </a: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 Park near skate park.</a:t>
            </a:r>
          </a:p>
        </p:txBody>
      </p:sp>
    </p:spTree>
    <p:extLst>
      <p:ext uri="{BB962C8B-B14F-4D97-AF65-F5344CB8AC3E}">
        <p14:creationId xmlns:p14="http://schemas.microsoft.com/office/powerpoint/2010/main" val="5882659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D9EC435-00A8-8648-9B49-1E9C7E605A73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Junior Run Course – 5K = 2 Laps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Clockwise around the lake.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3 Aid Stations with cup water on the course.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All right hand turns.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Finish line in the parking lot of Lake </a:t>
            </a:r>
            <a:r>
              <a:rPr lang="en-US" altLang="en-US" sz="2400" dirty="0" err="1">
                <a:solidFill>
                  <a:schemeClr val="tx1"/>
                </a:solidFill>
                <a:latin typeface="Calibri" charset="0"/>
                <a:sym typeface="Lucida Grande" charset="0"/>
              </a:rPr>
              <a:t>Tye</a:t>
            </a: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 Park near skate park.</a:t>
            </a:r>
          </a:p>
        </p:txBody>
      </p:sp>
    </p:spTree>
    <p:extLst>
      <p:ext uri="{BB962C8B-B14F-4D97-AF65-F5344CB8AC3E}">
        <p14:creationId xmlns:p14="http://schemas.microsoft.com/office/powerpoint/2010/main" val="26318260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D9EC435-00A8-8648-9B49-1E9C7E605A73}"/>
              </a:ext>
            </a:extLst>
          </p:cNvPr>
          <p:cNvSpPr>
            <a:spLocks/>
          </p:cNvSpPr>
          <p:nvPr/>
        </p:nvSpPr>
        <p:spPr bwMode="auto">
          <a:xfrm>
            <a:off x="0" y="2590800"/>
            <a:ext cx="9042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ts val="1500"/>
              </a:spcBef>
              <a:defRPr/>
            </a:pPr>
            <a:r>
              <a:rPr lang="en-US" altLang="en-US" sz="72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Ride Safely!</a:t>
            </a:r>
            <a:endParaRPr lang="en-US" altLang="en-US" sz="5400" dirty="0">
              <a:solidFill>
                <a:schemeClr val="tx1"/>
              </a:solidFill>
              <a:latin typeface="Calibri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5815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C2370-41A9-2D4A-BBFE-8789070A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72" t="16246" r="13125" b="12963"/>
          <a:stretch/>
        </p:blipFill>
        <p:spPr>
          <a:xfrm rot="5400000">
            <a:off x="2418798" y="-78369"/>
            <a:ext cx="6897204" cy="716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CC7EC6-E15B-3240-F92A-7B2F13CC9CAA}"/>
              </a:ext>
            </a:extLst>
          </p:cNvPr>
          <p:cNvSpPr/>
          <p:nvPr/>
        </p:nvSpPr>
        <p:spPr bwMode="auto">
          <a:xfrm rot="635244">
            <a:off x="3182065" y="3093470"/>
            <a:ext cx="3228111" cy="45719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40B39-8887-6134-F7E6-5716AE2A94FD}"/>
              </a:ext>
            </a:extLst>
          </p:cNvPr>
          <p:cNvSpPr/>
          <p:nvPr/>
        </p:nvSpPr>
        <p:spPr bwMode="auto">
          <a:xfrm rot="528332">
            <a:off x="3429000" y="1600200"/>
            <a:ext cx="3200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298A-89BE-E104-9224-D9AA0787FAA3}"/>
              </a:ext>
            </a:extLst>
          </p:cNvPr>
          <p:cNvSpPr txBox="1"/>
          <p:nvPr/>
        </p:nvSpPr>
        <p:spPr>
          <a:xfrm rot="622549">
            <a:off x="3621905" y="2194787"/>
            <a:ext cx="318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B0DB9-03A3-CCF2-A8EE-A04CEEF18717}"/>
              </a:ext>
            </a:extLst>
          </p:cNvPr>
          <p:cNvSpPr/>
          <p:nvPr/>
        </p:nvSpPr>
        <p:spPr bwMode="auto">
          <a:xfrm rot="1254785">
            <a:off x="7709888" y="3245021"/>
            <a:ext cx="76200" cy="13716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9555F-0E23-3FE3-F6D3-234317789B0D}"/>
              </a:ext>
            </a:extLst>
          </p:cNvPr>
          <p:cNvSpPr/>
          <p:nvPr/>
        </p:nvSpPr>
        <p:spPr bwMode="auto">
          <a:xfrm rot="1254785">
            <a:off x="7990276" y="3375650"/>
            <a:ext cx="76200" cy="13716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28401-39C8-14BB-EF7C-B9E6BA4A2E89}"/>
              </a:ext>
            </a:extLst>
          </p:cNvPr>
          <p:cNvSpPr txBox="1"/>
          <p:nvPr/>
        </p:nvSpPr>
        <p:spPr>
          <a:xfrm>
            <a:off x="7917202" y="2548924"/>
            <a:ext cx="114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Finish Chute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561A3A-3324-8570-353C-8985EAAA74EC}"/>
              </a:ext>
            </a:extLst>
          </p:cNvPr>
          <p:cNvSpPr/>
          <p:nvPr/>
        </p:nvSpPr>
        <p:spPr bwMode="auto">
          <a:xfrm rot="17361521">
            <a:off x="7526118" y="3942493"/>
            <a:ext cx="782167" cy="179919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B1489-7368-64BE-248F-E30BE9C54A59}"/>
              </a:ext>
            </a:extLst>
          </p:cNvPr>
          <p:cNvSpPr txBox="1"/>
          <p:nvPr/>
        </p:nvSpPr>
        <p:spPr>
          <a:xfrm>
            <a:off x="7689249" y="625733"/>
            <a:ext cx="2909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B69E2-A661-802C-8DDD-E38F0E355694}"/>
              </a:ext>
            </a:extLst>
          </p:cNvPr>
          <p:cNvSpPr/>
          <p:nvPr/>
        </p:nvSpPr>
        <p:spPr bwMode="auto">
          <a:xfrm rot="20491815">
            <a:off x="6591803" y="382292"/>
            <a:ext cx="622628" cy="8937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D028F-31C8-F7F0-4F0E-24B5BEABC220}"/>
              </a:ext>
            </a:extLst>
          </p:cNvPr>
          <p:cNvSpPr txBox="1"/>
          <p:nvPr/>
        </p:nvSpPr>
        <p:spPr>
          <a:xfrm>
            <a:off x="5195501" y="533400"/>
            <a:ext cx="127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Awards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00880F8-5CB9-6D89-34BA-BE58AEA729E2}"/>
              </a:ext>
            </a:extLst>
          </p:cNvPr>
          <p:cNvSpPr/>
          <p:nvPr/>
        </p:nvSpPr>
        <p:spPr bwMode="auto">
          <a:xfrm>
            <a:off x="5562600" y="949346"/>
            <a:ext cx="824299" cy="45719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952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502FD14-082A-2B4A-A2F9-A4E5785F7CAA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/>
          <a:p>
            <a:pPr eaLnBrk="1" hangingPunct="1">
              <a:spcBef>
                <a:spcPts val="15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Post-Race </a:t>
            </a:r>
          </a:p>
          <a:p>
            <a:pPr marL="342900" indent="-342900" eaLnBrk="1" hangingPunct="1">
              <a:spcBef>
                <a:spcPts val="150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Grab Recovery fluids at finish Line.</a:t>
            </a:r>
          </a:p>
          <a:p>
            <a:pPr marL="342900" indent="-342900" eaLnBrk="1" hangingPunct="1">
              <a:spcBef>
                <a:spcPts val="150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Exit as quickly as possible.</a:t>
            </a:r>
          </a:p>
          <a:p>
            <a:pPr marL="342900" indent="-342900" eaLnBrk="1" hangingPunct="1">
              <a:spcBef>
                <a:spcPts val="150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Awards ceremony at 12:15 pm just east of gazebo.</a:t>
            </a:r>
          </a:p>
          <a:p>
            <a:pPr marL="342900" indent="-342900" eaLnBrk="1" hangingPunct="1">
              <a:spcBef>
                <a:spcPts val="150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Link to results online at BuDuRacing.com.</a:t>
            </a:r>
          </a:p>
          <a:p>
            <a:pPr marL="342900" indent="-342900" eaLnBrk="1" hangingPunct="1">
              <a:spcBef>
                <a:spcPts val="150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Top three athletes in each race will receive awards.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3 at 6.06.41 AM.png">
            <a:extLst>
              <a:ext uri="{FF2B5EF4-FFF2-40B4-BE49-F238E27FC236}">
                <a16:creationId xmlns:a16="http://schemas.microsoft.com/office/drawing/2014/main" id="{53B00536-40A7-1048-B8CD-D6DAD57CE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53713" r="8082" b="33723"/>
          <a:stretch/>
        </p:blipFill>
        <p:spPr>
          <a:xfrm>
            <a:off x="1905000" y="2895600"/>
            <a:ext cx="5105400" cy="11008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3E98E57B-F569-A34F-8E32-408C0464E77F}"/>
              </a:ext>
            </a:extLst>
          </p:cNvPr>
          <p:cNvSpPr>
            <a:spLocks/>
          </p:cNvSpPr>
          <p:nvPr/>
        </p:nvSpPr>
        <p:spPr bwMode="auto">
          <a:xfrm>
            <a:off x="609600" y="1447800"/>
            <a:ext cx="8763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Grande" panose="020B0600040502020204" pitchFamily="34" charset="0"/>
              </a:rPr>
              <a:t>Youth Elite Male Schedule</a:t>
            </a: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6:15 am – Athlete Check-in/Transition Open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6:45 am – Swim Course Open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7:15 am – Transition Closes/Wheels no longer accepted </a:t>
            </a:r>
            <a:b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for Wheel Pit.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7:20 am – Athletes Staged on Start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7:30 am – Race Start</a:t>
            </a:r>
          </a:p>
        </p:txBody>
      </p:sp>
    </p:spTree>
    <p:extLst>
      <p:ext uri="{BB962C8B-B14F-4D97-AF65-F5344CB8AC3E}">
        <p14:creationId xmlns:p14="http://schemas.microsoft.com/office/powerpoint/2010/main" val="40071599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3A62322B-FEB9-0F42-AA65-50FB4B98FE41}"/>
              </a:ext>
            </a:extLst>
          </p:cNvPr>
          <p:cNvSpPr>
            <a:spLocks/>
          </p:cNvSpPr>
          <p:nvPr/>
        </p:nvSpPr>
        <p:spPr bwMode="auto">
          <a:xfrm>
            <a:off x="609600" y="1447800"/>
            <a:ext cx="8763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Grande" panose="020B0600040502020204" pitchFamily="34" charset="0"/>
              </a:rPr>
              <a:t>Youth Elite Female Schedule</a:t>
            </a: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6:15 am – Athlete Check-in/Transition Open</a:t>
            </a:r>
            <a:endParaRPr lang="en-US" altLang="en-US" sz="1800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6:45 am – Swim Course Open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7:15 am – Transition Closes/Wheels no longer accepted </a:t>
            </a:r>
            <a:b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for Wheel Pit.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7:20 am – Athletes Staged at Start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7:40 am – Race Start</a:t>
            </a:r>
          </a:p>
        </p:txBody>
      </p:sp>
    </p:spTree>
    <p:extLst>
      <p:ext uri="{BB962C8B-B14F-4D97-AF65-F5344CB8AC3E}">
        <p14:creationId xmlns:p14="http://schemas.microsoft.com/office/powerpoint/2010/main" val="42838695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0A0F1FD7-40E6-6B4E-9610-DA1AFCADF95C}"/>
              </a:ext>
            </a:extLst>
          </p:cNvPr>
          <p:cNvSpPr>
            <a:spLocks/>
          </p:cNvSpPr>
          <p:nvPr/>
        </p:nvSpPr>
        <p:spPr bwMode="auto">
          <a:xfrm>
            <a:off x="609600" y="1447800"/>
            <a:ext cx="8763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Grande" panose="020B0600040502020204" pitchFamily="34" charset="0"/>
              </a:rPr>
              <a:t>Junior Elite Male Schedule</a:t>
            </a: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7:30 am – Athlete Check-in/Transition Open</a:t>
            </a:r>
            <a:endParaRPr lang="en-US" altLang="en-US" sz="1800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8:00 am – Swim Course Open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8:30 am – Transition Closes/Wheels no longer accepted </a:t>
            </a:r>
            <a:b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for Wheel Pit.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8:35 am – Athletes Staged at Start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8:45 am – Race Start</a:t>
            </a:r>
          </a:p>
        </p:txBody>
      </p:sp>
    </p:spTree>
    <p:extLst>
      <p:ext uri="{BB962C8B-B14F-4D97-AF65-F5344CB8AC3E}">
        <p14:creationId xmlns:p14="http://schemas.microsoft.com/office/powerpoint/2010/main" val="5162421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DFFAC147-A050-F045-836A-2678643C79E9}"/>
              </a:ext>
            </a:extLst>
          </p:cNvPr>
          <p:cNvSpPr>
            <a:spLocks/>
          </p:cNvSpPr>
          <p:nvPr/>
        </p:nvSpPr>
        <p:spPr bwMode="auto">
          <a:xfrm>
            <a:off x="609600" y="1447800"/>
            <a:ext cx="8763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Grande" panose="020B0600040502020204" pitchFamily="34" charset="0"/>
              </a:rPr>
              <a:t>Junior Elite Female Schedule</a:t>
            </a: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9:00 am – Athlete Check-in/Transition Open</a:t>
            </a:r>
            <a:endParaRPr lang="en-US" altLang="en-US" sz="1800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9:30 am – Swim Course Open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10:05 am – Transition Closes/Wheels no longer accepted </a:t>
            </a:r>
            <a:b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for Wheel Pit.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10:10 am – Athletes Staged at Start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10:15 am – Race Start</a:t>
            </a:r>
          </a:p>
        </p:txBody>
      </p:sp>
    </p:spTree>
    <p:extLst>
      <p:ext uri="{BB962C8B-B14F-4D97-AF65-F5344CB8AC3E}">
        <p14:creationId xmlns:p14="http://schemas.microsoft.com/office/powerpoint/2010/main" val="1887285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A0895A2-B966-E34E-ACA2-B3D28CF2BDE4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7886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PACKET PICK UP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Packet Pick Up will be handled by coaches. Unattached athletes will have their parent pick up the packet.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Athlete packet pick up will be located at Lake </a:t>
            </a:r>
            <a:r>
              <a:rPr lang="en-US" altLang="en-US" sz="2400" dirty="0" err="1">
                <a:solidFill>
                  <a:schemeClr val="tx1"/>
                </a:solidFill>
                <a:latin typeface="Calibri" charset="0"/>
                <a:sym typeface="Lucida Grande" charset="0"/>
              </a:rPr>
              <a:t>Tye</a:t>
            </a: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 Park under the shelter by the lake from 3:00 pm to 5:00 pm.</a:t>
            </a:r>
          </a:p>
        </p:txBody>
      </p:sp>
    </p:spTree>
    <p:extLst>
      <p:ext uri="{BB962C8B-B14F-4D97-AF65-F5344CB8AC3E}">
        <p14:creationId xmlns:p14="http://schemas.microsoft.com/office/powerpoint/2010/main" val="41332717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AD7D28E5-DBC4-E04D-9CC6-2845A85FAB1C}"/>
              </a:ext>
            </a:extLst>
          </p:cNvPr>
          <p:cNvSpPr>
            <a:spLocks/>
          </p:cNvSpPr>
          <p:nvPr/>
        </p:nvSpPr>
        <p:spPr bwMode="auto">
          <a:xfrm>
            <a:off x="939800" y="2362200"/>
            <a:ext cx="7251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Questions?</a:t>
            </a:r>
          </a:p>
          <a:p>
            <a:pPr algn="ctr" eaLnBrk="1" hangingPunct="1"/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  <a:sym typeface="Lucida Grande" panose="020B0600040502020204" pitchFamily="34" charset="0"/>
            </a:endParaRPr>
          </a:p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Presentation located at:</a:t>
            </a:r>
          </a:p>
          <a:p>
            <a:pPr algn="ctr" eaLnBrk="1" hangingPunct="1"/>
            <a:r>
              <a:rPr lang="en-US" altLang="en-US" sz="3600" dirty="0" err="1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www.draftlegalrules.com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71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id="{04A15BE3-03FA-DC46-8B48-1DCEC6B8E30F}"/>
              </a:ext>
            </a:extLst>
          </p:cNvPr>
          <p:cNvSpPr>
            <a:spLocks/>
          </p:cNvSpPr>
          <p:nvPr/>
        </p:nvSpPr>
        <p:spPr bwMode="auto">
          <a:xfrm>
            <a:off x="939800" y="3124200"/>
            <a:ext cx="7251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chemeClr val="tx1"/>
                </a:solidFill>
                <a:latin typeface="Calibri" panose="020F0502020204030204" pitchFamily="34" charset="0"/>
                <a:sym typeface="Lucida Grande" panose="020B0600040502020204" pitchFamily="34" charset="0"/>
              </a:rPr>
              <a:t>Good Luck!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198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A0895A2-B966-E34E-ACA2-B3D28CF2BDE4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buSzPct val="100000"/>
              <a:defRPr/>
            </a:pPr>
            <a:r>
              <a:rPr lang="en-US" altLang="en-US" sz="3600" b="1" cap="all" dirty="0">
                <a:solidFill>
                  <a:schemeClr val="tx1"/>
                </a:solidFill>
                <a:latin typeface="Calibri" charset="0"/>
                <a:sym typeface="Lucida Grande" charset="0"/>
              </a:rPr>
              <a:t>Contents of the Packet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Swim cap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Timing chip (disposable)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Bike/helmet numbers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Body number tattoos</a:t>
            </a:r>
          </a:p>
          <a:p>
            <a:pPr eaLnBrk="1" hangingPunct="1">
              <a:spcBef>
                <a:spcPts val="1500"/>
              </a:spcBef>
              <a:buSzPct val="100000"/>
              <a:defRPr/>
            </a:pPr>
            <a:endParaRPr lang="en-US" altLang="en-US" sz="2400" dirty="0">
              <a:solidFill>
                <a:schemeClr val="tx1"/>
              </a:solidFill>
              <a:latin typeface="Calibri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400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A0895A2-B966-E34E-ACA2-B3D28CF2BDE4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Overall Schedule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5:30 am – Park Opens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6:30 am – </a:t>
            </a:r>
            <a:r>
              <a:rPr lang="en-US" altLang="en-US" sz="2400" dirty="0" err="1">
                <a:solidFill>
                  <a:schemeClr val="tx1"/>
                </a:solidFill>
                <a:latin typeface="Calibri" charset="0"/>
                <a:sym typeface="Lucida Grande" charset="0"/>
              </a:rPr>
              <a:t>Frylands</a:t>
            </a: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 Blvd Closes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7:30 am – Youth Elite Male</a:t>
            </a:r>
            <a:endParaRPr lang="en-US" altLang="en-US" sz="1800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7:40 am – Youth Elite Female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8:45 am – Junior Elite Male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10:15 am – Junior Elite Female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12:15 pm – Awards Ceremony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4F776-8709-064A-A83F-76D89D4DA1CA}"/>
              </a:ext>
            </a:extLst>
          </p:cNvPr>
          <p:cNvSpPr txBox="1"/>
          <p:nvPr/>
        </p:nvSpPr>
        <p:spPr>
          <a:xfrm>
            <a:off x="5257800" y="1838085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Friday, July 15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 Bike Course is open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10:00 – 3:30 pm.</a:t>
            </a:r>
          </a:p>
          <a:p>
            <a:endParaRPr lang="en-US" sz="2400" b="1" dirty="0">
              <a:solidFill>
                <a:schemeClr val="tx1"/>
              </a:solidFill>
              <a:latin typeface="Calibri" charset="0"/>
              <a:sym typeface="Lucida Grande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NOT a closed course – OPEN TO TRAFFIC!</a:t>
            </a:r>
          </a:p>
          <a:p>
            <a:endParaRPr lang="en-US" sz="2400" b="1" dirty="0"/>
          </a:p>
          <a:p>
            <a:r>
              <a:rPr lang="en-US" sz="2400" b="1" dirty="0"/>
              <a:t>Swim Course is open all day – </a:t>
            </a:r>
            <a:r>
              <a:rPr lang="en-US" sz="2400" b="1" dirty="0" err="1"/>
              <a:t>bouys</a:t>
            </a:r>
            <a:r>
              <a:rPr lang="en-US" sz="2400" b="1" dirty="0"/>
              <a:t> will be placed later in afternoon.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4-23 at 6.06.41 AM.png">
            <a:extLst>
              <a:ext uri="{FF2B5EF4-FFF2-40B4-BE49-F238E27FC236}">
                <a16:creationId xmlns:a16="http://schemas.microsoft.com/office/drawing/2014/main" id="{58F0787E-EC7A-534F-A772-F7495851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3" t="27707" r="17380" b="59729"/>
          <a:stretch/>
        </p:blipFill>
        <p:spPr>
          <a:xfrm>
            <a:off x="1981200" y="2895600"/>
            <a:ext cx="5105400" cy="11008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C2370-41A9-2D4A-BBFE-8789070A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72" t="16246" r="13125" b="12963"/>
          <a:stretch/>
        </p:blipFill>
        <p:spPr>
          <a:xfrm rot="5400000">
            <a:off x="2418798" y="-78369"/>
            <a:ext cx="6897204" cy="716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CC7EC6-E15B-3240-F92A-7B2F13CC9CAA}"/>
              </a:ext>
            </a:extLst>
          </p:cNvPr>
          <p:cNvSpPr/>
          <p:nvPr/>
        </p:nvSpPr>
        <p:spPr bwMode="auto">
          <a:xfrm rot="635244">
            <a:off x="3182065" y="3093470"/>
            <a:ext cx="3228111" cy="45719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40B39-8887-6134-F7E6-5716AE2A94FD}"/>
              </a:ext>
            </a:extLst>
          </p:cNvPr>
          <p:cNvSpPr/>
          <p:nvPr/>
        </p:nvSpPr>
        <p:spPr bwMode="auto">
          <a:xfrm rot="528332">
            <a:off x="3429000" y="1600200"/>
            <a:ext cx="3200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298A-89BE-E104-9224-D9AA0787FAA3}"/>
              </a:ext>
            </a:extLst>
          </p:cNvPr>
          <p:cNvSpPr txBox="1"/>
          <p:nvPr/>
        </p:nvSpPr>
        <p:spPr>
          <a:xfrm rot="622549">
            <a:off x="3621905" y="2010121"/>
            <a:ext cx="3181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B0DB9-03A3-CCF2-A8EE-A04CEEF18717}"/>
              </a:ext>
            </a:extLst>
          </p:cNvPr>
          <p:cNvSpPr/>
          <p:nvPr/>
        </p:nvSpPr>
        <p:spPr bwMode="auto">
          <a:xfrm rot="1254785">
            <a:off x="7709888" y="3245021"/>
            <a:ext cx="76200" cy="13716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9555F-0E23-3FE3-F6D3-234317789B0D}"/>
              </a:ext>
            </a:extLst>
          </p:cNvPr>
          <p:cNvSpPr/>
          <p:nvPr/>
        </p:nvSpPr>
        <p:spPr bwMode="auto">
          <a:xfrm rot="1254785">
            <a:off x="7990276" y="3375650"/>
            <a:ext cx="76200" cy="13716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28401-39C8-14BB-EF7C-B9E6BA4A2E89}"/>
              </a:ext>
            </a:extLst>
          </p:cNvPr>
          <p:cNvSpPr txBox="1"/>
          <p:nvPr/>
        </p:nvSpPr>
        <p:spPr>
          <a:xfrm>
            <a:off x="7917202" y="2548924"/>
            <a:ext cx="114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Finish Chute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561A3A-3324-8570-353C-8985EAAA74EC}"/>
              </a:ext>
            </a:extLst>
          </p:cNvPr>
          <p:cNvSpPr/>
          <p:nvPr/>
        </p:nvSpPr>
        <p:spPr bwMode="auto">
          <a:xfrm rot="17361521">
            <a:off x="7526118" y="3942493"/>
            <a:ext cx="782167" cy="179919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20EC4A6A-8EB9-BBBC-6710-AAA7D4ECC9AA}"/>
              </a:ext>
            </a:extLst>
          </p:cNvPr>
          <p:cNvSpPr/>
          <p:nvPr/>
        </p:nvSpPr>
        <p:spPr bwMode="auto">
          <a:xfrm rot="16200000">
            <a:off x="2953861" y="688055"/>
            <a:ext cx="942363" cy="364823"/>
          </a:xfrm>
          <a:prstGeom prst="leftArrow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31A8D-5B69-E664-B96B-20D68411FDC4}"/>
              </a:ext>
            </a:extLst>
          </p:cNvPr>
          <p:cNvSpPr txBox="1"/>
          <p:nvPr/>
        </p:nvSpPr>
        <p:spPr>
          <a:xfrm>
            <a:off x="2451427" y="399286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7876035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8840566-E6E4-B54E-BAE5-6555D4F4EDC9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/>
          <a:p>
            <a:pPr eaLnBrk="1" hangingPunct="1">
              <a:spcBef>
                <a:spcPts val="15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Transition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(Start of Race)</a:t>
            </a:r>
            <a:endParaRPr lang="en-US" sz="2400" b="1" dirty="0">
              <a:solidFill>
                <a:schemeClr val="tx1"/>
              </a:solidFill>
              <a:latin typeface="Calibri"/>
              <a:ea typeface="ヒラギノ角ゴ ProN W3" charset="0"/>
              <a:cs typeface="Calibri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Athlete numbers assigned randomly.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Athlete rack location marked with placard.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Bikes racked by the seat nose pointing toward flow of traffic.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ヒラギノ角ゴ ProN W3" charset="0"/>
                <a:cs typeface="Calibri"/>
                <a:sym typeface="Lucida Grande" charset="0"/>
              </a:rPr>
              <a:t>Gear on bike, behind front wheel of bike or in Transition Bin.</a:t>
            </a:r>
          </a:p>
          <a:p>
            <a:pPr eaLnBrk="1" hangingPunct="1">
              <a:spcBef>
                <a:spcPts val="1500"/>
              </a:spcBef>
              <a:buSzPct val="100000"/>
              <a:defRPr/>
            </a:pPr>
            <a:endParaRPr lang="en-US" sz="2400" dirty="0">
              <a:solidFill>
                <a:schemeClr val="tx1"/>
              </a:solidFill>
              <a:latin typeface="Calibri"/>
              <a:ea typeface="ヒラギノ角ゴ ProN W3" charset="0"/>
              <a:cs typeface="Calibri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84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752FE4D-E3DB-944E-A95D-51F53EEEDF33}"/>
              </a:ext>
            </a:extLst>
          </p:cNvPr>
          <p:cNvSpPr>
            <a:spLocks/>
          </p:cNvSpPr>
          <p:nvPr/>
        </p:nvSpPr>
        <p:spPr bwMode="auto">
          <a:xfrm>
            <a:off x="647700" y="1447800"/>
            <a:ext cx="839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Swim Start Procedures</a:t>
            </a:r>
            <a:endParaRPr lang="en-US" altLang="en-US" sz="1800" b="1" dirty="0">
              <a:solidFill>
                <a:schemeClr val="tx1"/>
              </a:solidFill>
              <a:latin typeface="Calibri" charset="0"/>
              <a:sym typeface="Arial" charset="0"/>
            </a:endParaRP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alibri" charset="0"/>
                <a:sym typeface="Lucida Grande" charset="0"/>
              </a:rPr>
              <a:t>Your swim cap and chip will be in your athlete packet.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Traditional line up of athletes with announcer listing names.</a:t>
            </a:r>
          </a:p>
          <a:p>
            <a:pPr marL="342900" indent="-342900" eaLnBrk="1" hangingPunct="1">
              <a:spcBef>
                <a:spcPts val="1500"/>
              </a:spcBef>
              <a:buSzPct val="100000"/>
              <a:buFont typeface="Wingdings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charset="0"/>
                <a:sym typeface="Lucida Grande" charset="0"/>
              </a:rPr>
              <a:t>Stand behind the blue mat between the white lines and wait for instructions from lead official.</a:t>
            </a:r>
          </a:p>
        </p:txBody>
      </p:sp>
    </p:spTree>
    <p:extLst>
      <p:ext uri="{BB962C8B-B14F-4D97-AF65-F5344CB8AC3E}">
        <p14:creationId xmlns:p14="http://schemas.microsoft.com/office/powerpoint/2010/main" val="26281798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FFF2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6FF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"/>
        <a:ea typeface="ヒラギノ角ゴ ProN W3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Pages>0</Pages>
  <Words>1030</Words>
  <Characters>0</Characters>
  <Application>Microsoft Office PowerPoint</Application>
  <PresentationFormat>On-screen Show (4:3)</PresentationFormat>
  <Lines>0</Lines>
  <Paragraphs>144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</vt:lpstr>
      <vt:lpstr>Wingdings</vt:lpstr>
      <vt:lpstr>Default - Blank</vt:lpstr>
      <vt:lpstr>Title -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</dc:creator>
  <cp:lastModifiedBy>Lisa Worthington</cp:lastModifiedBy>
  <cp:revision>280</cp:revision>
  <cp:lastPrinted>2022-06-27T22:55:19Z</cp:lastPrinted>
  <dcterms:modified xsi:type="dcterms:W3CDTF">2022-07-13T16:22:11Z</dcterms:modified>
</cp:coreProperties>
</file>